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81" r:id="rId7"/>
    <p:sldId id="285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0" r:id="rId22"/>
    <p:sldId id="282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Karla" pitchFamily="2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Iir5hj+gWWq1TNX17xhxsdeEy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902" autoAdjust="0"/>
  </p:normalViewPr>
  <p:slideViewPr>
    <p:cSldViewPr snapToGrid="0">
      <p:cViewPr varScale="1">
        <p:scale>
          <a:sx n="103" d="100"/>
          <a:sy n="103" d="100"/>
        </p:scale>
        <p:origin x="8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2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566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11" name="Google Shape;11;p27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7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 + big imag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11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30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5533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348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7731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211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7618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040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7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15" name="Google Shape;15;p2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0" name="Google Shape;20;p2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4" name="Google Shape;24;p3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Google Shape;25;p3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1" name="Google Shape;31;p3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31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44" name="Google Shape;44;p3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Google Shape;45;p33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614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06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00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60327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625996" y="3480750"/>
            <a:ext cx="3656072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>
                <a:solidFill>
                  <a:srgbClr val="00BCD4"/>
                </a:solidFill>
              </a:rPr>
              <a:t>Website </a:t>
            </a:r>
            <a:r>
              <a:rPr lang="en-US" dirty="0" err="1">
                <a:solidFill>
                  <a:srgbClr val="00BCD4"/>
                </a:solidFill>
              </a:rPr>
              <a:t>Nhạc</a:t>
            </a:r>
            <a:r>
              <a:rPr lang="en-US" dirty="0">
                <a:solidFill>
                  <a:srgbClr val="00BCD4"/>
                </a:solidFill>
              </a:rPr>
              <a:t> </a:t>
            </a:r>
            <a:r>
              <a:rPr lang="en-US" dirty="0" err="1">
                <a:solidFill>
                  <a:srgbClr val="00BCD4"/>
                </a:solidFill>
              </a:rPr>
              <a:t>Cụ</a:t>
            </a:r>
            <a:r>
              <a:rPr lang="en-US" dirty="0">
                <a:solidFill>
                  <a:srgbClr val="00BCD4"/>
                </a:solidFill>
              </a:rPr>
              <a:t> </a:t>
            </a:r>
            <a:r>
              <a:rPr lang="en-US" dirty="0" err="1">
                <a:solidFill>
                  <a:srgbClr val="00BCD4"/>
                </a:solidFill>
              </a:rPr>
              <a:t>Âm</a:t>
            </a:r>
            <a:r>
              <a:rPr lang="en-US" dirty="0">
                <a:solidFill>
                  <a:srgbClr val="00BCD4"/>
                </a:solidFill>
              </a:rPr>
              <a:t> </a:t>
            </a:r>
            <a:r>
              <a:rPr lang="en-US" dirty="0" err="1">
                <a:solidFill>
                  <a:srgbClr val="00BCD4"/>
                </a:solidFill>
              </a:rPr>
              <a:t>Nhạc</a:t>
            </a:r>
            <a:endParaRPr dirty="0"/>
          </a:p>
        </p:txBody>
      </p:sp>
      <p:sp>
        <p:nvSpPr>
          <p:cNvPr id="53" name="Google Shape;53;p1"/>
          <p:cNvSpPr txBox="1"/>
          <p:nvPr/>
        </p:nvSpPr>
        <p:spPr>
          <a:xfrm>
            <a:off x="6107916" y="820618"/>
            <a:ext cx="2560298" cy="12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vi-VN" sz="3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BÁO CÁO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vi-VN" sz="3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ĐỀ TÀI</a:t>
            </a:r>
            <a:endParaRPr dirty="0"/>
          </a:p>
        </p:txBody>
      </p:sp>
      <p:pic>
        <p:nvPicPr>
          <p:cNvPr id="54" name="Google Shape;54;p1" descr="A picture containing text, device, gau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576" y="480750"/>
            <a:ext cx="2334322" cy="233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10</a:t>
            </a:fld>
            <a:endParaRPr/>
          </a:p>
        </p:txBody>
      </p:sp>
      <p:sp>
        <p:nvSpPr>
          <p:cNvPr id="163" name="Google Shape;163;p8"/>
          <p:cNvSpPr txBox="1"/>
          <p:nvPr/>
        </p:nvSpPr>
        <p:spPr>
          <a:xfrm>
            <a:off x="474619" y="304800"/>
            <a:ext cx="2744365" cy="88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rgbClr val="00B0F0"/>
                </a:solidFill>
                <a:latin typeface="Montserrat"/>
                <a:sym typeface="Montserrat"/>
              </a:rPr>
              <a:t>ERD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916ABB-EE52-CB6E-1F15-9460A79B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661" y="215590"/>
            <a:ext cx="5598677" cy="4712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11</a:t>
            </a:fld>
            <a:endParaRPr/>
          </a:p>
        </p:txBody>
      </p:sp>
      <p:sp>
        <p:nvSpPr>
          <p:cNvPr id="171" name="Google Shape;171;p9"/>
          <p:cNvSpPr txBox="1"/>
          <p:nvPr/>
        </p:nvSpPr>
        <p:spPr>
          <a:xfrm>
            <a:off x="377976" y="335556"/>
            <a:ext cx="2989692" cy="12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chemeClr val="accent1"/>
                </a:solidFill>
                <a:latin typeface="Montserrat"/>
                <a:sym typeface="Montserrat"/>
              </a:rPr>
              <a:t>USE CASE </a:t>
            </a:r>
            <a:r>
              <a:rPr lang="en-US" sz="3600" b="1" dirty="0" err="1">
                <a:solidFill>
                  <a:schemeClr val="accent1"/>
                </a:solidFill>
                <a:latin typeface="Montserrat"/>
                <a:sym typeface="Montserrat"/>
              </a:rPr>
              <a:t>Tổng</a:t>
            </a:r>
            <a:r>
              <a:rPr lang="en-US" sz="3600" b="1" dirty="0">
                <a:solidFill>
                  <a:schemeClr val="accent1"/>
                </a:solidFill>
                <a:latin typeface="Montserrat"/>
                <a:sym typeface="Montserrat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Montserrat"/>
                <a:sym typeface="Montserrat"/>
              </a:rPr>
              <a:t>quát</a:t>
            </a:r>
            <a:endParaRPr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0E2BEA-DADA-59A2-F5F5-57BA4FF7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51" y="1844346"/>
            <a:ext cx="61055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12</a:t>
            </a:fld>
            <a:endParaRPr/>
          </a:p>
        </p:txBody>
      </p:sp>
      <p:sp>
        <p:nvSpPr>
          <p:cNvPr id="2" name="Google Shape;171;p9">
            <a:extLst>
              <a:ext uri="{FF2B5EF4-FFF2-40B4-BE49-F238E27FC236}">
                <a16:creationId xmlns:a16="http://schemas.microsoft.com/office/drawing/2014/main" id="{8FC66BC1-206E-B562-9248-F6406308700C}"/>
              </a:ext>
            </a:extLst>
          </p:cNvPr>
          <p:cNvSpPr txBox="1"/>
          <p:nvPr/>
        </p:nvSpPr>
        <p:spPr>
          <a:xfrm>
            <a:off x="363108" y="290951"/>
            <a:ext cx="2989692" cy="12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rgbClr val="7030A0"/>
                </a:solidFill>
                <a:latin typeface="Montserrat"/>
                <a:sym typeface="Montserrat"/>
              </a:rPr>
              <a:t>USE CASE User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F331868-C819-B9E0-8CED-E5CBFFFF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95" y="1164717"/>
            <a:ext cx="5832874" cy="37819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13</a:t>
            </a:fld>
            <a:endParaRPr/>
          </a:p>
        </p:txBody>
      </p:sp>
      <p:sp>
        <p:nvSpPr>
          <p:cNvPr id="2" name="Google Shape;171;p9">
            <a:extLst>
              <a:ext uri="{FF2B5EF4-FFF2-40B4-BE49-F238E27FC236}">
                <a16:creationId xmlns:a16="http://schemas.microsoft.com/office/drawing/2014/main" id="{979D67FD-5AD8-0099-97F3-9883DC8E3E6B}"/>
              </a:ext>
            </a:extLst>
          </p:cNvPr>
          <p:cNvSpPr txBox="1"/>
          <p:nvPr/>
        </p:nvSpPr>
        <p:spPr>
          <a:xfrm>
            <a:off x="363108" y="290951"/>
            <a:ext cx="2989692" cy="12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rgbClr val="0070C0"/>
                </a:solidFill>
                <a:latin typeface="Montserrat"/>
                <a:sym typeface="Montserrat"/>
              </a:rPr>
              <a:t>USE CASE Admin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" name="Picture 3" descr="Diagram, funnel chart&#10;&#10;Description automatically generated">
            <a:extLst>
              <a:ext uri="{FF2B5EF4-FFF2-40B4-BE49-F238E27FC236}">
                <a16:creationId xmlns:a16="http://schemas.microsoft.com/office/drawing/2014/main" id="{77A7E106-367E-08E6-EDED-DC1555B6D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36" y="290951"/>
            <a:ext cx="5027963" cy="47940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vi-VN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fld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B1BB2-BE71-1F03-4638-3D10A9A3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79396"/>
            <a:ext cx="5792275" cy="2891377"/>
          </a:xfrm>
          <a:prstGeom prst="rect">
            <a:avLst/>
          </a:prstGeom>
        </p:spPr>
      </p:pic>
      <p:sp>
        <p:nvSpPr>
          <p:cNvPr id="4" name="Google Shape;171;p9">
            <a:extLst>
              <a:ext uri="{FF2B5EF4-FFF2-40B4-BE49-F238E27FC236}">
                <a16:creationId xmlns:a16="http://schemas.microsoft.com/office/drawing/2014/main" id="{96B453C0-A9C1-5BB8-5729-FA714014AA86}"/>
              </a:ext>
            </a:extLst>
          </p:cNvPr>
          <p:cNvSpPr txBox="1"/>
          <p:nvPr/>
        </p:nvSpPr>
        <p:spPr>
          <a:xfrm>
            <a:off x="563828" y="603186"/>
            <a:ext cx="3257321" cy="79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rgbClr val="FF0000"/>
                </a:solidFill>
                <a:latin typeface="Montserrat"/>
                <a:sym typeface="Montserrat"/>
              </a:rPr>
              <a:t>TRANG CHỦ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vi-VN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fld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EF26D-6652-649B-2CCE-1F7854C2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0" y="1062736"/>
            <a:ext cx="6727902" cy="3687115"/>
          </a:xfrm>
          <a:prstGeom prst="rect">
            <a:avLst/>
          </a:prstGeom>
        </p:spPr>
      </p:pic>
      <p:sp>
        <p:nvSpPr>
          <p:cNvPr id="4" name="Google Shape;171;p9">
            <a:extLst>
              <a:ext uri="{FF2B5EF4-FFF2-40B4-BE49-F238E27FC236}">
                <a16:creationId xmlns:a16="http://schemas.microsoft.com/office/drawing/2014/main" id="{690B202C-2285-BBD1-623D-7EB16C632D13}"/>
              </a:ext>
            </a:extLst>
          </p:cNvPr>
          <p:cNvSpPr txBox="1"/>
          <p:nvPr/>
        </p:nvSpPr>
        <p:spPr>
          <a:xfrm>
            <a:off x="430013" y="148683"/>
            <a:ext cx="4773889" cy="94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rgbClr val="FFC000"/>
                </a:solidFill>
                <a:latin typeface="Montserrat"/>
                <a:sym typeface="Montserrat"/>
              </a:rPr>
              <a:t>TRANG SẢN PHẨM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vi-VN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fld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71;p9">
            <a:extLst>
              <a:ext uri="{FF2B5EF4-FFF2-40B4-BE49-F238E27FC236}">
                <a16:creationId xmlns:a16="http://schemas.microsoft.com/office/drawing/2014/main" id="{19906FED-67EE-34FA-7987-A4CD74695B4F}"/>
              </a:ext>
            </a:extLst>
          </p:cNvPr>
          <p:cNvSpPr txBox="1"/>
          <p:nvPr/>
        </p:nvSpPr>
        <p:spPr>
          <a:xfrm>
            <a:off x="459751" y="364273"/>
            <a:ext cx="3933830" cy="87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rgbClr val="7030A0"/>
                </a:solidFill>
                <a:latin typeface="Montserrat"/>
                <a:sym typeface="Montserrat"/>
              </a:rPr>
              <a:t>TRANG ADMIN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0875F-B547-AFE6-2297-DB50BB6A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51" y="1297324"/>
            <a:ext cx="6698166" cy="33825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EF6EB-12D7-E6F4-1787-2F193015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95" y="1423535"/>
            <a:ext cx="6533686" cy="3266843"/>
          </a:xfrm>
          <a:prstGeom prst="rect">
            <a:avLst/>
          </a:prstGeom>
        </p:spPr>
      </p:pic>
      <p:sp>
        <p:nvSpPr>
          <p:cNvPr id="4" name="Google Shape;171;p9">
            <a:extLst>
              <a:ext uri="{FF2B5EF4-FFF2-40B4-BE49-F238E27FC236}">
                <a16:creationId xmlns:a16="http://schemas.microsoft.com/office/drawing/2014/main" id="{89976A6E-94A1-5F0B-762A-28166DEBC015}"/>
              </a:ext>
            </a:extLst>
          </p:cNvPr>
          <p:cNvSpPr txBox="1"/>
          <p:nvPr/>
        </p:nvSpPr>
        <p:spPr>
          <a:xfrm>
            <a:off x="459751" y="364273"/>
            <a:ext cx="4877966" cy="87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rgbClr val="92D050"/>
                </a:solidFill>
                <a:latin typeface="Montserrat"/>
                <a:sym typeface="Montserrat"/>
              </a:rPr>
              <a:t>QUẢN LÝ NHẠC CỤ</a:t>
            </a:r>
            <a:endParaRPr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vi-VN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fld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675343" y="795452"/>
            <a:ext cx="4149419" cy="7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</a:pPr>
            <a:r>
              <a:rPr lang="en-US" sz="3600" b="1" i="0" u="none" strike="noStrike" cap="none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DANH SÁCH ĐƠN HÀNG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ABB65-1E9C-F117-D638-1FB0A1EB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7" y="1390185"/>
            <a:ext cx="5995184" cy="32849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sldNum" idx="12"/>
          </p:nvPr>
        </p:nvSpPr>
        <p:spPr>
          <a:xfrm>
            <a:off x="8520924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vi-VN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fld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229294" y="602165"/>
            <a:ext cx="2774101" cy="65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GIỎ HÀNG</a:t>
            </a:r>
            <a:endParaRPr sz="36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B958E7-02EE-45A4-41FB-5E2D75173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395" y="133813"/>
            <a:ext cx="3712811" cy="49288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855300" y="859239"/>
            <a:ext cx="4935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/>
              <a:t>DANH SÁCH THÀNH VIÊN</a:t>
            </a:r>
            <a:endParaRPr/>
          </a:p>
        </p:txBody>
      </p:sp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2</a:t>
            </a:fld>
            <a:endParaRPr/>
          </a:p>
        </p:txBody>
      </p:sp>
      <p:sp>
        <p:nvSpPr>
          <p:cNvPr id="62" name="Google Shape;62;p2"/>
          <p:cNvSpPr txBox="1"/>
          <p:nvPr/>
        </p:nvSpPr>
        <p:spPr>
          <a:xfrm>
            <a:off x="1317160" y="3407711"/>
            <a:ext cx="14166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Đặng Chí Bảo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349978" y="3686353"/>
            <a:ext cx="172034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trưởng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" descr="A picture containing outdoor, person, stan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060" y="1705699"/>
            <a:ext cx="1560707" cy="15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person, wall, clothing, indoor&#10;&#10;Description automatically generated">
            <a:extLst>
              <a:ext uri="{FF2B5EF4-FFF2-40B4-BE49-F238E27FC236}">
                <a16:creationId xmlns:a16="http://schemas.microsoft.com/office/drawing/2014/main" id="{5E16240B-246C-822C-2065-28AAA5052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879" y="1677354"/>
            <a:ext cx="1645620" cy="1585878"/>
          </a:xfrm>
          <a:prstGeom prst="rect">
            <a:avLst/>
          </a:prstGeom>
        </p:spPr>
      </p:pic>
      <p:sp>
        <p:nvSpPr>
          <p:cNvPr id="4" name="Google Shape;62;p2">
            <a:extLst>
              <a:ext uri="{FF2B5EF4-FFF2-40B4-BE49-F238E27FC236}">
                <a16:creationId xmlns:a16="http://schemas.microsoft.com/office/drawing/2014/main" id="{24542A4D-4A41-8E41-2A98-94CF3B26B268}"/>
              </a:ext>
            </a:extLst>
          </p:cNvPr>
          <p:cNvSpPr txBox="1"/>
          <p:nvPr/>
        </p:nvSpPr>
        <p:spPr>
          <a:xfrm>
            <a:off x="3208879" y="3378617"/>
            <a:ext cx="171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Tuấn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Anh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;p2">
            <a:extLst>
              <a:ext uri="{FF2B5EF4-FFF2-40B4-BE49-F238E27FC236}">
                <a16:creationId xmlns:a16="http://schemas.microsoft.com/office/drawing/2014/main" id="{B38EF1DF-B5DB-E370-0EE3-4CF499C22C78}"/>
              </a:ext>
            </a:extLst>
          </p:cNvPr>
          <p:cNvSpPr txBox="1"/>
          <p:nvPr/>
        </p:nvSpPr>
        <p:spPr>
          <a:xfrm>
            <a:off x="3531093" y="3713903"/>
            <a:ext cx="10613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Thành viên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2;p2">
            <a:extLst>
              <a:ext uri="{FF2B5EF4-FFF2-40B4-BE49-F238E27FC236}">
                <a16:creationId xmlns:a16="http://schemas.microsoft.com/office/drawing/2014/main" id="{C34019EB-2256-E1F0-E9AF-DC07626D222E}"/>
              </a:ext>
            </a:extLst>
          </p:cNvPr>
          <p:cNvSpPr txBox="1"/>
          <p:nvPr/>
        </p:nvSpPr>
        <p:spPr>
          <a:xfrm>
            <a:off x="5205946" y="3407752"/>
            <a:ext cx="20200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Thanh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Phong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5;p2">
            <a:extLst>
              <a:ext uri="{FF2B5EF4-FFF2-40B4-BE49-F238E27FC236}">
                <a16:creationId xmlns:a16="http://schemas.microsoft.com/office/drawing/2014/main" id="{F8E91AA6-DA43-D9CD-8F4E-8CAB724D9E2D}"/>
              </a:ext>
            </a:extLst>
          </p:cNvPr>
          <p:cNvSpPr txBox="1"/>
          <p:nvPr/>
        </p:nvSpPr>
        <p:spPr>
          <a:xfrm>
            <a:off x="5740862" y="3686353"/>
            <a:ext cx="10613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Thành viên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73840B-60C1-D036-8EC3-AA1A023D3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925" y="1677355"/>
            <a:ext cx="1415317" cy="15858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5"/>
          <p:cNvGrpSpPr/>
          <p:nvPr/>
        </p:nvGrpSpPr>
        <p:grpSpPr>
          <a:xfrm>
            <a:off x="358787" y="1566259"/>
            <a:ext cx="460581" cy="436282"/>
            <a:chOff x="2583100" y="2973775"/>
            <a:chExt cx="461550" cy="437200"/>
          </a:xfrm>
        </p:grpSpPr>
        <p:sp>
          <p:nvSpPr>
            <p:cNvPr id="289" name="Google Shape;289;p25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20</a:t>
            </a:fld>
            <a:endParaRPr/>
          </a:p>
        </p:txBody>
      </p:sp>
      <p:grpSp>
        <p:nvGrpSpPr>
          <p:cNvPr id="292" name="Google Shape;292;p25"/>
          <p:cNvGrpSpPr/>
          <p:nvPr/>
        </p:nvGrpSpPr>
        <p:grpSpPr>
          <a:xfrm>
            <a:off x="3553302" y="1263940"/>
            <a:ext cx="5311997" cy="3112236"/>
            <a:chOff x="1177450" y="241631"/>
            <a:chExt cx="6173152" cy="3616776"/>
          </a:xfrm>
        </p:grpSpPr>
        <p:sp>
          <p:nvSpPr>
            <p:cNvPr id="293" name="Google Shape;293;p2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7" name="Google Shape;297;p2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146508" y="1435543"/>
            <a:ext cx="4129089" cy="262287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25"/>
          <p:cNvSpPr txBox="1"/>
          <p:nvPr/>
        </p:nvSpPr>
        <p:spPr>
          <a:xfrm>
            <a:off x="978172" y="1329460"/>
            <a:ext cx="2640287" cy="136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</a:pPr>
            <a:r>
              <a:rPr lang="vi-VN" sz="3600" b="1" i="0" u="none" strike="noStrike" cap="none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DEMO </a:t>
            </a:r>
            <a:r>
              <a:rPr lang="en-US" sz="3600" b="1" i="0" u="none" strike="noStrike" cap="none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4" name="Google Shape;398;p37">
            <a:extLst>
              <a:ext uri="{FF2B5EF4-FFF2-40B4-BE49-F238E27FC236}">
                <a16:creationId xmlns:a16="http://schemas.microsoft.com/office/drawing/2014/main" id="{6A652B59-5855-DDF4-5A96-7119AE9E3228}"/>
              </a:ext>
            </a:extLst>
          </p:cNvPr>
          <p:cNvSpPr txBox="1">
            <a:spLocks/>
          </p:cNvSpPr>
          <p:nvPr/>
        </p:nvSpPr>
        <p:spPr>
          <a:xfrm>
            <a:off x="3332357" y="1211227"/>
            <a:ext cx="4531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5" name="Google Shape;399;p37">
            <a:extLst>
              <a:ext uri="{FF2B5EF4-FFF2-40B4-BE49-F238E27FC236}">
                <a16:creationId xmlns:a16="http://schemas.microsoft.com/office/drawing/2014/main" id="{3898203A-33C5-5735-4618-6E616231F41D}"/>
              </a:ext>
            </a:extLst>
          </p:cNvPr>
          <p:cNvSpPr txBox="1">
            <a:spLocks/>
          </p:cNvSpPr>
          <p:nvPr/>
        </p:nvSpPr>
        <p:spPr>
          <a:xfrm>
            <a:off x="4098075" y="3147473"/>
            <a:ext cx="4531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en-US" sz="2800" dirty="0" err="1">
                <a:solidFill>
                  <a:schemeClr val="bg1"/>
                </a:solidFill>
              </a:rPr>
              <a:t>Cảm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ơn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thầy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và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bạn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đã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lắng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nghe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bài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thuyết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trình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4CD29D83-FC39-92F2-3975-A440BBDA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43" y="3214380"/>
            <a:ext cx="1833405" cy="18334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>
            <a:spLocks noGrp="1"/>
          </p:cNvSpPr>
          <p:nvPr>
            <p:ph type="sldNum" idx="12"/>
          </p:nvPr>
        </p:nvSpPr>
        <p:spPr>
          <a:xfrm>
            <a:off x="8520924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3</a:t>
            </a:fld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647145" y="802532"/>
            <a:ext cx="6151569" cy="53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TỔNG QUAN BÀI THUYẾT TRÌNH</a:t>
            </a: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1056023" y="1874655"/>
            <a:ext cx="564214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Giới thiệu</a:t>
            </a:r>
            <a:endParaRPr dirty="0"/>
          </a:p>
        </p:txBody>
      </p:sp>
      <p:sp>
        <p:nvSpPr>
          <p:cNvPr id="80" name="Google Shape;80;p3"/>
          <p:cNvSpPr txBox="1"/>
          <p:nvPr/>
        </p:nvSpPr>
        <p:spPr>
          <a:xfrm>
            <a:off x="1056023" y="2330919"/>
            <a:ext cx="564214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Các bước thiết kế</a:t>
            </a:r>
            <a:endParaRPr/>
          </a:p>
        </p:txBody>
      </p:sp>
      <p:sp>
        <p:nvSpPr>
          <p:cNvPr id="81" name="Google Shape;81;p3"/>
          <p:cNvSpPr txBox="1"/>
          <p:nvPr/>
        </p:nvSpPr>
        <p:spPr>
          <a:xfrm>
            <a:off x="1056023" y="2772014"/>
            <a:ext cx="564214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Cây chức năng</a:t>
            </a:r>
            <a:endParaRPr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56023" y="3201118"/>
            <a:ext cx="564214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Sơ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dirty="0"/>
          </a:p>
        </p:txBody>
      </p:sp>
      <p:sp>
        <p:nvSpPr>
          <p:cNvPr id="83" name="Google Shape;83;p3"/>
          <p:cNvSpPr txBox="1"/>
          <p:nvPr/>
        </p:nvSpPr>
        <p:spPr>
          <a:xfrm>
            <a:off x="1056023" y="3645921"/>
            <a:ext cx="564214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Sơ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/>
              <a:t>Use case</a:t>
            </a:r>
            <a:endParaRPr dirty="0"/>
          </a:p>
        </p:txBody>
      </p:sp>
      <p:sp>
        <p:nvSpPr>
          <p:cNvPr id="84" name="Google Shape;84;p3"/>
          <p:cNvSpPr txBox="1"/>
          <p:nvPr/>
        </p:nvSpPr>
        <p:spPr>
          <a:xfrm>
            <a:off x="1056023" y="4090724"/>
            <a:ext cx="564214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2000" b="1" dirty="0"/>
              <a:t>Demo </a:t>
            </a:r>
            <a:r>
              <a:rPr lang="en-US" sz="2000" b="1" dirty="0" err="1"/>
              <a:t>giao</a:t>
            </a:r>
            <a:r>
              <a:rPr lang="en-US" sz="2000" b="1" dirty="0"/>
              <a:t> </a:t>
            </a:r>
            <a:r>
              <a:rPr lang="en-US" sz="2000" b="1" dirty="0" err="1"/>
              <a:t>diện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chương</a:t>
            </a:r>
            <a:r>
              <a:rPr lang="en-US" sz="2000" b="1" dirty="0"/>
              <a:t> </a:t>
            </a:r>
            <a:r>
              <a:rPr lang="en-US" sz="2000" b="1" dirty="0" err="1"/>
              <a:t>trình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ctrTitle" idx="4294967295"/>
          </p:nvPr>
        </p:nvSpPr>
        <p:spPr>
          <a:xfrm>
            <a:off x="2715322" y="759711"/>
            <a:ext cx="2927195" cy="64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vi-VN" sz="3600" b="1" i="0" u="none" strike="noStrike" cap="none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  <a:endParaRPr sz="3600" b="1" i="0" u="none" strike="noStrike" cap="none" dirty="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4</a:t>
            </a:fld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641194" y="1564517"/>
            <a:ext cx="588598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</a:t>
            </a:r>
            <a:r>
              <a:rPr lang="en-US" sz="2000" dirty="0" err="1"/>
              <a:t>o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nói</a:t>
            </a:r>
            <a:r>
              <a:rPr lang="en-US" sz="2000" dirty="0"/>
              <a:t> </a:t>
            </a:r>
            <a:r>
              <a:rPr lang="en-US" sz="2000" dirty="0" err="1"/>
              <a:t>chung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nhạc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nói</a:t>
            </a:r>
            <a:r>
              <a:rPr lang="en-US" sz="2000" dirty="0"/>
              <a:t> </a:t>
            </a:r>
            <a:r>
              <a:rPr lang="en-US" sz="2000" dirty="0" err="1"/>
              <a:t>riêng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yếu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sống</a:t>
            </a:r>
            <a:r>
              <a:rPr lang="en-US" sz="2000" dirty="0"/>
              <a:t>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641194" y="2697062"/>
            <a:ext cx="65104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 nhiên trước kia việc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cũng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chỉ được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thủ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ghi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sổ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sách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dễ xảy ra sai sót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2;p4">
            <a:extLst>
              <a:ext uri="{FF2B5EF4-FFF2-40B4-BE49-F238E27FC236}">
                <a16:creationId xmlns:a16="http://schemas.microsoft.com/office/drawing/2014/main" id="{5A0A49F9-1B63-7917-F18D-C24644CDA7E3}"/>
              </a:ext>
            </a:extLst>
          </p:cNvPr>
          <p:cNvSpPr txBox="1"/>
          <p:nvPr/>
        </p:nvSpPr>
        <p:spPr>
          <a:xfrm>
            <a:off x="641194" y="3917836"/>
            <a:ext cx="65104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vẫn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phải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chủ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trực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5</a:t>
            </a:fld>
            <a:endParaRPr/>
          </a:p>
        </p:txBody>
      </p:sp>
      <p:sp>
        <p:nvSpPr>
          <p:cNvPr id="2" name="Google Shape;93;p4">
            <a:extLst>
              <a:ext uri="{FF2B5EF4-FFF2-40B4-BE49-F238E27FC236}">
                <a16:creationId xmlns:a16="http://schemas.microsoft.com/office/drawing/2014/main" id="{18176ACD-15AB-876B-A573-A3CD247F0175}"/>
              </a:ext>
            </a:extLst>
          </p:cNvPr>
          <p:cNvSpPr txBox="1"/>
          <p:nvPr/>
        </p:nvSpPr>
        <p:spPr>
          <a:xfrm>
            <a:off x="968296" y="1799422"/>
            <a:ext cx="700110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Vì thế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cần yêu cầu một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web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trực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chi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A9FE0A75-475E-E64B-AE61-3E68B927EC6D}"/>
              </a:ext>
            </a:extLst>
          </p:cNvPr>
          <p:cNvSpPr txBox="1">
            <a:spLocks/>
          </p:cNvSpPr>
          <p:nvPr/>
        </p:nvSpPr>
        <p:spPr>
          <a:xfrm>
            <a:off x="2715322" y="759711"/>
            <a:ext cx="2927195" cy="64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3600" dirty="0">
                <a:solidFill>
                  <a:srgbClr val="00B050"/>
                </a:solidFill>
              </a:rPr>
              <a:t>GIỚI THIỆU</a:t>
            </a:r>
          </a:p>
        </p:txBody>
      </p:sp>
      <p:sp>
        <p:nvSpPr>
          <p:cNvPr id="5" name="Google Shape;93;p4">
            <a:extLst>
              <a:ext uri="{FF2B5EF4-FFF2-40B4-BE49-F238E27FC236}">
                <a16:creationId xmlns:a16="http://schemas.microsoft.com/office/drawing/2014/main" id="{2AFD04D4-779C-E375-695B-E8767E9A4B48}"/>
              </a:ext>
            </a:extLst>
          </p:cNvPr>
          <p:cNvSpPr txBox="1"/>
          <p:nvPr/>
        </p:nvSpPr>
        <p:spPr>
          <a:xfrm>
            <a:off x="968296" y="2762983"/>
            <a:ext cx="700110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Ngoài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còn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diễn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chóng</a:t>
            </a:r>
            <a:r>
              <a:rPr lang="en-US" sz="2000" dirty="0"/>
              <a:t>,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thuận</a:t>
            </a:r>
            <a:r>
              <a:rPr lang="en-US" sz="2000" dirty="0"/>
              <a:t> </a:t>
            </a:r>
            <a:r>
              <a:rPr lang="en-US" sz="2000" dirty="0" err="1"/>
              <a:t>tiện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giúp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giải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phóng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sức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lao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động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của</a:t>
            </a:r>
            <a:r>
              <a:rPr lang="en-US" sz="2000" dirty="0">
                <a:sym typeface="Wingdings" panose="05000000000000000000" pitchFamily="2" charset="2"/>
              </a:rPr>
              <a:t> con </a:t>
            </a:r>
            <a:r>
              <a:rPr lang="en-US" sz="2000" dirty="0" err="1">
                <a:sym typeface="Wingdings" panose="05000000000000000000" pitchFamily="2" charset="2"/>
              </a:rPr>
              <a:t>người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và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giảm</a:t>
            </a:r>
            <a:r>
              <a:rPr lang="en-US" sz="2000" dirty="0">
                <a:sym typeface="Wingdings" panose="05000000000000000000" pitchFamily="2" charset="2"/>
              </a:rPr>
              <a:t> chi </a:t>
            </a:r>
            <a:r>
              <a:rPr lang="en-US" sz="2000" dirty="0" err="1">
                <a:sym typeface="Wingdings" panose="05000000000000000000" pitchFamily="2" charset="2"/>
              </a:rPr>
              <a:t>phí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vận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hành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cửa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hàng</a:t>
            </a:r>
            <a:r>
              <a:rPr lang="en-US" sz="2000" dirty="0">
                <a:sym typeface="Wingdings" panose="05000000000000000000" pitchFamily="2" charset="2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61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6</a:t>
            </a:fld>
            <a:endParaRPr/>
          </a:p>
        </p:txBody>
      </p:sp>
      <p:sp>
        <p:nvSpPr>
          <p:cNvPr id="2" name="Google Shape;171;p9">
            <a:extLst>
              <a:ext uri="{FF2B5EF4-FFF2-40B4-BE49-F238E27FC236}">
                <a16:creationId xmlns:a16="http://schemas.microsoft.com/office/drawing/2014/main" id="{979D67FD-5AD8-0099-97F3-9883DC8E3E6B}"/>
              </a:ext>
            </a:extLst>
          </p:cNvPr>
          <p:cNvSpPr txBox="1"/>
          <p:nvPr/>
        </p:nvSpPr>
        <p:spPr>
          <a:xfrm>
            <a:off x="2982709" y="682579"/>
            <a:ext cx="3178582" cy="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3600" b="1" dirty="0">
                <a:solidFill>
                  <a:srgbClr val="0070C0"/>
                </a:solidFill>
                <a:latin typeface="Montserrat"/>
                <a:sym typeface="Montserrat"/>
              </a:rPr>
              <a:t>CÔNG CỤ</a:t>
            </a:r>
          </a:p>
        </p:txBody>
      </p:sp>
      <p:pic>
        <p:nvPicPr>
          <p:cNvPr id="1026" name="Picture 2" descr="Visual Studio - Wikipedia">
            <a:extLst>
              <a:ext uri="{FF2B5EF4-FFF2-40B4-BE49-F238E27FC236}">
                <a16:creationId xmlns:a16="http://schemas.microsoft.com/office/drawing/2014/main" id="{E4E2A745-D19B-253D-1A7B-79A92AAA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57" y="2045367"/>
            <a:ext cx="1499938" cy="149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B69710-4FB5-C775-ACBE-8F10CD568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26" y="2045365"/>
            <a:ext cx="1499938" cy="149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Apps">
            <a:extLst>
              <a:ext uri="{FF2B5EF4-FFF2-40B4-BE49-F238E27FC236}">
                <a16:creationId xmlns:a16="http://schemas.microsoft.com/office/drawing/2014/main" id="{71E17AB8-0441-6170-361C-37798DB1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043" y="2126329"/>
            <a:ext cx="1338011" cy="133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SQL Server Management Studio - Reviews, Pros &amp; Cons | Companies  using Microsoft SQL Server Management Studio">
            <a:extLst>
              <a:ext uri="{FF2B5EF4-FFF2-40B4-BE49-F238E27FC236}">
                <a16:creationId xmlns:a16="http://schemas.microsoft.com/office/drawing/2014/main" id="{0FD35556-E29B-94C1-9873-3D7E0997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34" y="2045367"/>
            <a:ext cx="1499937" cy="149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9;p3">
            <a:extLst>
              <a:ext uri="{FF2B5EF4-FFF2-40B4-BE49-F238E27FC236}">
                <a16:creationId xmlns:a16="http://schemas.microsoft.com/office/drawing/2014/main" id="{D557CEC8-FBBE-CEF1-B60B-0956FD9D524E}"/>
              </a:ext>
            </a:extLst>
          </p:cNvPr>
          <p:cNvSpPr txBox="1"/>
          <p:nvPr/>
        </p:nvSpPr>
        <p:spPr>
          <a:xfrm>
            <a:off x="399200" y="3676918"/>
            <a:ext cx="2022028" cy="43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studio</a:t>
            </a:r>
          </a:p>
        </p:txBody>
      </p:sp>
      <p:sp>
        <p:nvSpPr>
          <p:cNvPr id="10" name="Google Shape;79;p3">
            <a:extLst>
              <a:ext uri="{FF2B5EF4-FFF2-40B4-BE49-F238E27FC236}">
                <a16:creationId xmlns:a16="http://schemas.microsoft.com/office/drawing/2014/main" id="{C6A9394A-A3A9-9CC7-A10D-20A8E4BF119E}"/>
              </a:ext>
            </a:extLst>
          </p:cNvPr>
          <p:cNvSpPr txBox="1"/>
          <p:nvPr/>
        </p:nvSpPr>
        <p:spPr>
          <a:xfrm>
            <a:off x="2184334" y="3724522"/>
            <a:ext cx="2022028" cy="43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Mircosoft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SQL</a:t>
            </a:r>
          </a:p>
        </p:txBody>
      </p:sp>
      <p:sp>
        <p:nvSpPr>
          <p:cNvPr id="11" name="Google Shape;79;p3">
            <a:extLst>
              <a:ext uri="{FF2B5EF4-FFF2-40B4-BE49-F238E27FC236}">
                <a16:creationId xmlns:a16="http://schemas.microsoft.com/office/drawing/2014/main" id="{71E77C5E-CB1E-77DA-5856-A6090FF8AEB7}"/>
              </a:ext>
            </a:extLst>
          </p:cNvPr>
          <p:cNvSpPr txBox="1"/>
          <p:nvPr/>
        </p:nvSpPr>
        <p:spPr>
          <a:xfrm>
            <a:off x="4206362" y="3724521"/>
            <a:ext cx="2022028" cy="43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Draw.io</a:t>
            </a:r>
          </a:p>
        </p:txBody>
      </p:sp>
      <p:sp>
        <p:nvSpPr>
          <p:cNvPr id="12" name="Google Shape;79;p3">
            <a:extLst>
              <a:ext uri="{FF2B5EF4-FFF2-40B4-BE49-F238E27FC236}">
                <a16:creationId xmlns:a16="http://schemas.microsoft.com/office/drawing/2014/main" id="{BC5BB128-AB98-09CD-9012-255975648293}"/>
              </a:ext>
            </a:extLst>
          </p:cNvPr>
          <p:cNvSpPr txBox="1"/>
          <p:nvPr/>
        </p:nvSpPr>
        <p:spPr>
          <a:xfrm>
            <a:off x="6052288" y="3676918"/>
            <a:ext cx="2022028" cy="43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/>
              <a:t>Github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57839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7</a:t>
            </a:fld>
            <a:endParaRPr/>
          </a:p>
        </p:txBody>
      </p:sp>
      <p:grpSp>
        <p:nvGrpSpPr>
          <p:cNvPr id="99" name="Google Shape;99;p5"/>
          <p:cNvGrpSpPr/>
          <p:nvPr/>
        </p:nvGrpSpPr>
        <p:grpSpPr>
          <a:xfrm>
            <a:off x="4610379" y="1997814"/>
            <a:ext cx="3170799" cy="3367401"/>
            <a:chOff x="588505" y="-121405"/>
            <a:chExt cx="3170799" cy="3367401"/>
          </a:xfrm>
        </p:grpSpPr>
        <p:sp>
          <p:nvSpPr>
            <p:cNvPr id="100" name="Google Shape;100;p5"/>
            <p:cNvSpPr/>
            <p:nvPr/>
          </p:nvSpPr>
          <p:spPr>
            <a:xfrm>
              <a:off x="1770512" y="1360926"/>
              <a:ext cx="1663354" cy="16633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177" y="19133"/>
                  </a:moveTo>
                  <a:lnTo>
                    <a:pt x="94511" y="11300"/>
                  </a:lnTo>
                  <a:lnTo>
                    <a:pt x="101967" y="17557"/>
                  </a:lnTo>
                  <a:lnTo>
                    <a:pt x="95875" y="28109"/>
                  </a:lnTo>
                  <a:lnTo>
                    <a:pt x="95875" y="28109"/>
                  </a:lnTo>
                  <a:cubicBezTo>
                    <a:pt x="100207" y="32983"/>
                    <a:pt x="103501" y="38688"/>
                    <a:pt x="105555" y="44877"/>
                  </a:cubicBezTo>
                  <a:lnTo>
                    <a:pt x="117740" y="44877"/>
                  </a:lnTo>
                  <a:lnTo>
                    <a:pt x="119431" y="54463"/>
                  </a:lnTo>
                  <a:lnTo>
                    <a:pt x="107980" y="58630"/>
                  </a:lnTo>
                  <a:lnTo>
                    <a:pt x="107980" y="58630"/>
                  </a:lnTo>
                  <a:cubicBezTo>
                    <a:pt x="108167" y="65148"/>
                    <a:pt x="107023" y="71636"/>
                    <a:pt x="104618" y="77697"/>
                  </a:cubicBezTo>
                  <a:lnTo>
                    <a:pt x="113953" y="85530"/>
                  </a:lnTo>
                  <a:lnTo>
                    <a:pt x="109086" y="93960"/>
                  </a:lnTo>
                  <a:lnTo>
                    <a:pt x="97636" y="89792"/>
                  </a:lnTo>
                  <a:cubicBezTo>
                    <a:pt x="93588" y="94905"/>
                    <a:pt x="88542" y="99139"/>
                    <a:pt x="82804" y="102237"/>
                  </a:cubicBezTo>
                  <a:lnTo>
                    <a:pt x="84920" y="114237"/>
                  </a:lnTo>
                  <a:lnTo>
                    <a:pt x="75773" y="117566"/>
                  </a:lnTo>
                  <a:lnTo>
                    <a:pt x="69681" y="107014"/>
                  </a:lnTo>
                  <a:lnTo>
                    <a:pt x="69681" y="107014"/>
                  </a:lnTo>
                  <a:cubicBezTo>
                    <a:pt x="63294" y="108329"/>
                    <a:pt x="56706" y="108329"/>
                    <a:pt x="50319" y="107014"/>
                  </a:cubicBezTo>
                  <a:lnTo>
                    <a:pt x="44227" y="117566"/>
                  </a:lnTo>
                  <a:lnTo>
                    <a:pt x="35080" y="114237"/>
                  </a:lnTo>
                  <a:lnTo>
                    <a:pt x="37196" y="102237"/>
                  </a:lnTo>
                  <a:lnTo>
                    <a:pt x="37196" y="102237"/>
                  </a:lnTo>
                  <a:cubicBezTo>
                    <a:pt x="31458" y="99139"/>
                    <a:pt x="26412" y="94905"/>
                    <a:pt x="22364" y="89792"/>
                  </a:cubicBezTo>
                  <a:lnTo>
                    <a:pt x="10914" y="93960"/>
                  </a:lnTo>
                  <a:lnTo>
                    <a:pt x="6047" y="85530"/>
                  </a:lnTo>
                  <a:lnTo>
                    <a:pt x="15382" y="77697"/>
                  </a:lnTo>
                  <a:lnTo>
                    <a:pt x="15382" y="77697"/>
                  </a:lnTo>
                  <a:cubicBezTo>
                    <a:pt x="12977" y="71636"/>
                    <a:pt x="11833" y="65148"/>
                    <a:pt x="12020" y="58630"/>
                  </a:cubicBezTo>
                  <a:lnTo>
                    <a:pt x="569" y="54463"/>
                  </a:lnTo>
                  <a:lnTo>
                    <a:pt x="2260" y="44877"/>
                  </a:lnTo>
                  <a:lnTo>
                    <a:pt x="14445" y="44877"/>
                  </a:lnTo>
                  <a:lnTo>
                    <a:pt x="14445" y="44877"/>
                  </a:lnTo>
                  <a:cubicBezTo>
                    <a:pt x="16499" y="38688"/>
                    <a:pt x="19793" y="32983"/>
                    <a:pt x="24125" y="28109"/>
                  </a:cubicBezTo>
                  <a:lnTo>
                    <a:pt x="18033" y="17557"/>
                  </a:lnTo>
                  <a:lnTo>
                    <a:pt x="25489" y="11300"/>
                  </a:lnTo>
                  <a:lnTo>
                    <a:pt x="34823" y="19133"/>
                  </a:lnTo>
                  <a:lnTo>
                    <a:pt x="34823" y="19133"/>
                  </a:lnTo>
                  <a:cubicBezTo>
                    <a:pt x="40375" y="15712"/>
                    <a:pt x="46566" y="13459"/>
                    <a:pt x="53017" y="12511"/>
                  </a:cubicBezTo>
                  <a:lnTo>
                    <a:pt x="55133" y="511"/>
                  </a:lnTo>
                  <a:lnTo>
                    <a:pt x="64867" y="511"/>
                  </a:lnTo>
                  <a:lnTo>
                    <a:pt x="66983" y="12511"/>
                  </a:lnTo>
                  <a:lnTo>
                    <a:pt x="66983" y="12511"/>
                  </a:lnTo>
                  <a:cubicBezTo>
                    <a:pt x="73434" y="13459"/>
                    <a:pt x="79625" y="15712"/>
                    <a:pt x="85177" y="19133"/>
                  </a:cubicBezTo>
                  <a:close/>
                </a:path>
              </a:pathLst>
            </a:custGeom>
            <a:solidFill>
              <a:srgbClr val="E71D6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 txBox="1"/>
            <p:nvPr/>
          </p:nvSpPr>
          <p:spPr>
            <a:xfrm>
              <a:off x="2104920" y="1750559"/>
              <a:ext cx="994538" cy="854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Tiết kiệm thời gian</a:t>
              </a:r>
              <a:endParaRPr sz="1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802743" y="967769"/>
              <a:ext cx="1209712" cy="12097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rgbClr val="0DD5F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 txBox="1"/>
            <p:nvPr/>
          </p:nvSpPr>
          <p:spPr>
            <a:xfrm>
              <a:off x="1107292" y="1274158"/>
              <a:ext cx="600614" cy="596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1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Hạn chế thủ tục</a:t>
              </a:r>
              <a:endParaRPr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 rot="-900000">
              <a:off x="1480305" y="133191"/>
              <a:ext cx="1185271" cy="11852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rgbClr val="FD97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 txBox="1"/>
            <p:nvPr/>
          </p:nvSpPr>
          <p:spPr>
            <a:xfrm>
              <a:off x="1740270" y="393156"/>
              <a:ext cx="665341" cy="665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1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Dễ dàng quản lý</a:t>
              </a:r>
              <a:endParaRPr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630211" y="1116903"/>
              <a:ext cx="2129093" cy="212909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784" y="3908"/>
                  </a:moveTo>
                  <a:lnTo>
                    <a:pt x="55784" y="3908"/>
                  </a:lnTo>
                  <a:cubicBezTo>
                    <a:pt x="78627" y="2191"/>
                    <a:pt x="100230" y="14499"/>
                    <a:pt x="110401" y="35025"/>
                  </a:cubicBezTo>
                  <a:cubicBezTo>
                    <a:pt x="120573" y="55551"/>
                    <a:pt x="117280" y="80194"/>
                    <a:pt x="102077" y="97330"/>
                  </a:cubicBezTo>
                  <a:lnTo>
                    <a:pt x="104661" y="100035"/>
                  </a:lnTo>
                  <a:lnTo>
                    <a:pt x="96910" y="98642"/>
                  </a:lnTo>
                  <a:lnTo>
                    <a:pt x="95594" y="90543"/>
                  </a:lnTo>
                  <a:lnTo>
                    <a:pt x="98177" y="93247"/>
                  </a:lnTo>
                  <a:cubicBezTo>
                    <a:pt x="111661" y="77763"/>
                    <a:pt x="114458" y="55669"/>
                    <a:pt x="105257" y="37314"/>
                  </a:cubicBezTo>
                  <a:cubicBezTo>
                    <a:pt x="96056" y="18959"/>
                    <a:pt x="76680" y="7979"/>
                    <a:pt x="56205" y="9518"/>
                  </a:cubicBezTo>
                  <a:close/>
                </a:path>
              </a:pathLst>
            </a:custGeom>
            <a:solidFill>
              <a:srgbClr val="E71D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88505" y="705127"/>
              <a:ext cx="1546919" cy="154691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835" y="9410"/>
                  </a:moveTo>
                  <a:lnTo>
                    <a:pt x="41823" y="16553"/>
                  </a:lnTo>
                  <a:lnTo>
                    <a:pt x="41823" y="16553"/>
                  </a:lnTo>
                  <a:cubicBezTo>
                    <a:pt x="23032" y="24414"/>
                    <a:pt x="11425" y="43464"/>
                    <a:pt x="13055" y="63768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7"/>
                  </a:lnTo>
                  <a:lnTo>
                    <a:pt x="5431" y="65437"/>
                  </a:lnTo>
                  <a:cubicBezTo>
                    <a:pt x="3042" y="41449"/>
                    <a:pt x="16596" y="18714"/>
                    <a:pt x="38835" y="9410"/>
                  </a:cubicBezTo>
                  <a:close/>
                </a:path>
              </a:pathLst>
            </a:custGeom>
            <a:solidFill>
              <a:srgbClr val="0DD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206139" y="-121405"/>
              <a:ext cx="1667890" cy="16678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86" y="64681"/>
                  </a:moveTo>
                  <a:lnTo>
                    <a:pt x="4986" y="64681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6"/>
                  </a:lnTo>
                  <a:lnTo>
                    <a:pt x="25771" y="21357"/>
                  </a:lnTo>
                  <a:lnTo>
                    <a:pt x="27129" y="31797"/>
                  </a:lnTo>
                  <a:lnTo>
                    <a:pt x="23972" y="28233"/>
                  </a:lnTo>
                  <a:lnTo>
                    <a:pt x="23972" y="28233"/>
                  </a:lnTo>
                  <a:cubicBezTo>
                    <a:pt x="15304" y="38065"/>
                    <a:pt x="11029" y="51012"/>
                    <a:pt x="12141" y="64072"/>
                  </a:cubicBezTo>
                  <a:close/>
                </a:path>
              </a:pathLst>
            </a:custGeom>
            <a:solidFill>
              <a:srgbClr val="FD9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5"/>
          <p:cNvGrpSpPr/>
          <p:nvPr/>
        </p:nvGrpSpPr>
        <p:grpSpPr>
          <a:xfrm>
            <a:off x="581877" y="1873489"/>
            <a:ext cx="3704174" cy="2875031"/>
            <a:chOff x="529804" y="1330"/>
            <a:chExt cx="3704174" cy="2875031"/>
          </a:xfrm>
        </p:grpSpPr>
        <p:sp>
          <p:nvSpPr>
            <p:cNvPr id="110" name="Google Shape;110;p5"/>
            <p:cNvSpPr/>
            <p:nvPr/>
          </p:nvSpPr>
          <p:spPr>
            <a:xfrm>
              <a:off x="529804" y="1330"/>
              <a:ext cx="3362095" cy="305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 txBox="1"/>
            <p:nvPr/>
          </p:nvSpPr>
          <p:spPr>
            <a:xfrm>
              <a:off x="529804" y="1330"/>
              <a:ext cx="3362095" cy="305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29804" y="306975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E71D61"/>
            </a:solidFill>
            <a:ln w="25400" cap="flat" cmpd="sng">
              <a:solidFill>
                <a:srgbClr val="E71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002365" y="306975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E91A95"/>
            </a:solidFill>
            <a:ln w="25400" cap="flat" cmpd="sng">
              <a:solidFill>
                <a:srgbClr val="E91A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475300" y="306975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EA19C9"/>
            </a:solidFill>
            <a:ln w="25400" cap="flat" cmpd="sng">
              <a:solidFill>
                <a:srgbClr val="EA1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947861" y="306975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D517EB"/>
            </a:solidFill>
            <a:ln w="25400" cap="flat" cmpd="sng">
              <a:solidFill>
                <a:srgbClr val="D517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2420796" y="306975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A116EC"/>
            </a:solidFill>
            <a:ln w="25400" cap="flat" cmpd="sng">
              <a:solidFill>
                <a:srgbClr val="A116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2893357" y="306975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6A15ED"/>
            </a:solidFill>
            <a:ln w="25400" cap="flat" cmpd="sng">
              <a:solidFill>
                <a:srgbClr val="6A15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366292" y="306975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3313EE"/>
            </a:solidFill>
            <a:ln w="25400" cap="flat" cmpd="sng">
              <a:solidFill>
                <a:srgbClr val="3313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529804" y="369236"/>
              <a:ext cx="3405802" cy="49808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E71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 txBox="1"/>
            <p:nvPr/>
          </p:nvSpPr>
          <p:spPr>
            <a:xfrm>
              <a:off x="529804" y="369236"/>
              <a:ext cx="3405802" cy="49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Sử dụng </a:t>
              </a:r>
              <a:r>
                <a:rPr lang="en-US" sz="1800" dirty="0"/>
                <a:t>ASP.NET</a:t>
              </a:r>
              <a:r>
                <a:rPr lang="vi-VN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9804" y="974718"/>
              <a:ext cx="3362095" cy="305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 txBox="1"/>
            <p:nvPr/>
          </p:nvSpPr>
          <p:spPr>
            <a:xfrm>
              <a:off x="529804" y="974718"/>
              <a:ext cx="3362095" cy="305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29804" y="1280363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122BEF"/>
            </a:solidFill>
            <a:ln w="25400" cap="flat" cmpd="sng">
              <a:solidFill>
                <a:srgbClr val="122B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002365" y="1280363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1063F0"/>
            </a:solidFill>
            <a:ln w="25400" cap="flat" cmpd="sng">
              <a:solidFill>
                <a:srgbClr val="1063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475300" y="1280363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0F9BF1"/>
            </a:solidFill>
            <a:ln w="25400" cap="flat" cmpd="sng">
              <a:solidFill>
                <a:srgbClr val="0F9B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947861" y="1280363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0DD5F3"/>
            </a:solidFill>
            <a:ln w="25400" cap="flat" cmpd="sng">
              <a:solidFill>
                <a:srgbClr val="0DD5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420796" y="1280363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0BF4D7"/>
            </a:solidFill>
            <a:ln w="25400" cap="flat" cmpd="sng">
              <a:solidFill>
                <a:srgbClr val="0BF4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893357" y="1280363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0AF59D"/>
            </a:solidFill>
            <a:ln w="25400" cap="flat" cmpd="sng">
              <a:solidFill>
                <a:srgbClr val="0AF5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366292" y="1280363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08F660"/>
            </a:solidFill>
            <a:ln w="25400" cap="flat" cmpd="sng">
              <a:solidFill>
                <a:srgbClr val="08F6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529804" y="1342624"/>
              <a:ext cx="3405802" cy="49808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0DD5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529804" y="1342624"/>
              <a:ext cx="3405802" cy="49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Áp dụng mô hình </a:t>
              </a:r>
              <a:r>
                <a:rPr lang="en-US" sz="1800" dirty="0"/>
                <a:t>MVC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29804" y="1948106"/>
              <a:ext cx="3362095" cy="305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529804" y="1948106"/>
              <a:ext cx="3362095" cy="305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610760" y="2253751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07F724"/>
            </a:solidFill>
            <a:ln w="25400" cap="flat" cmpd="sng">
              <a:solidFill>
                <a:srgbClr val="07F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083321" y="2253751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26F806"/>
            </a:solidFill>
            <a:ln w="25400" cap="flat" cmpd="sng">
              <a:solidFill>
                <a:srgbClr val="26F8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556256" y="2253751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65F905"/>
            </a:solidFill>
            <a:ln w="25400" cap="flat" cmpd="sng">
              <a:solidFill>
                <a:srgbClr val="65F9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028817" y="2253751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A2FA04"/>
            </a:solidFill>
            <a:ln w="25400" cap="flat" cmpd="sng">
              <a:solidFill>
                <a:srgbClr val="A2FA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501752" y="2253751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E1FA03"/>
            </a:solidFill>
            <a:ln w="25400" cap="flat" cmpd="sng">
              <a:solidFill>
                <a:srgbClr val="E1FA0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974313" y="2253751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FBD502"/>
            </a:solidFill>
            <a:ln w="25400" cap="flat" cmpd="sng">
              <a:solidFill>
                <a:srgbClr val="FBD5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447248" y="2253751"/>
              <a:ext cx="786730" cy="622610"/>
            </a:xfrm>
            <a:prstGeom prst="chevron">
              <a:avLst>
                <a:gd name="adj" fmla="val 70610"/>
              </a:avLst>
            </a:prstGeom>
            <a:solidFill>
              <a:srgbClr val="FD9700"/>
            </a:solidFill>
            <a:ln w="25400" cap="flat" cmpd="sng">
              <a:solidFill>
                <a:srgbClr val="FD9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29804" y="2316012"/>
              <a:ext cx="3567714" cy="49808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FD9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 txBox="1"/>
            <p:nvPr/>
          </p:nvSpPr>
          <p:spPr>
            <a:xfrm>
              <a:off x="529804" y="2316012"/>
              <a:ext cx="3567714" cy="49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Thao </a:t>
              </a:r>
              <a:r>
                <a:rPr lang="en-US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tác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với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dữ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liệu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bằng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ADO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5"/>
          <p:cNvSpPr txBox="1"/>
          <p:nvPr/>
        </p:nvSpPr>
        <p:spPr>
          <a:xfrm>
            <a:off x="2774794" y="781336"/>
            <a:ext cx="2927195" cy="64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vi-VN" sz="3600" b="1" i="0" u="none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YÊU CẦU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8</a:t>
            </a:fld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437448" y="439635"/>
            <a:ext cx="3576992" cy="105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vi-VN" sz="3600" b="1" i="0" u="none" strike="noStrike" cap="none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FUNTION TREE</a:t>
            </a:r>
            <a:endParaRPr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5E65F2-2C4B-60E9-9335-A0081A95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20" y="280987"/>
            <a:ext cx="5724525" cy="4581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vi-VN"/>
              <a:t>9</a:t>
            </a:fld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485064" y="632923"/>
            <a:ext cx="2564778" cy="111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vi-VN" sz="3600" b="1" i="0" u="none" strike="noStrike" cap="none" dirty="0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FUNTION TREE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78DC5E9-27AE-79C4-F5F8-4E88AC45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383" y="90487"/>
            <a:ext cx="4581525" cy="4962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325</Words>
  <Application>Microsoft Office PowerPoint</Application>
  <PresentationFormat>On-screen Show (16:9)</PresentationFormat>
  <Paragraphs>74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Times New Roman</vt:lpstr>
      <vt:lpstr>Montserrat</vt:lpstr>
      <vt:lpstr>Calibri</vt:lpstr>
      <vt:lpstr>Arial</vt:lpstr>
      <vt:lpstr>Karla</vt:lpstr>
      <vt:lpstr>Arviragus template</vt:lpstr>
      <vt:lpstr>1_Arviragus template</vt:lpstr>
      <vt:lpstr>Website Nhạc Cụ Âm Nhạc</vt:lpstr>
      <vt:lpstr>DANH SÁCH THÀNH VIÊN</vt:lpstr>
      <vt:lpstr>PowerPoint Presentation</vt:lpstr>
      <vt:lpstr>GIỚI THIỆU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Nhạc Cụ Âm Nhạc</dc:title>
  <cp:lastModifiedBy>Chí Bảo Đặng</cp:lastModifiedBy>
  <cp:revision>8</cp:revision>
  <dcterms:modified xsi:type="dcterms:W3CDTF">2023-04-26T02:06:32Z</dcterms:modified>
</cp:coreProperties>
</file>